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3A5B460-7B11-4178-9915-CF808FD8229F}">
  <a:tblStyle styleId="{33A5B460-7B11-4178-9915-CF808FD822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elegraph.co.uk/technology/0/bluetooth-5-need-know-new-wireless-technology/" TargetMode="External"/><Relationship Id="rId3" Type="http://schemas.openxmlformats.org/officeDocument/2006/relationships/hyperlink" Target="https://www.browserstack.com/live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1 - 6: Arianne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7 - 9: Nydrel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10 - 14: Chelsi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15 - 19: Nathanael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20 - 22: Ethan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c4d7d4372_4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c4d7d4372_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why we selected these components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bafcb41d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bafcb41d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c700fb13e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c700fb13e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REDO diagram - fewer blocks? reshape? numbered boxes? dashed boxes?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c4d7d437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c4d7d437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New idea**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Simultaneously have an EKG reading and a MNCVSM reading with a live user, or have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Hook up a volunteer (or one of us) to an EKG, if there is one available to us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Initiate vital sign monitoring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Display heart rate and respiration rate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Save vital sign information in local database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Review data from previous sessions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bafcb41d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bafcb41d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Remaining decisions - processing capability research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c4d7d4372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c4d7d4372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why it’s there and how it’s done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bafcb41d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4bafcb41d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Three-phase approach: Phase I (last semester), Phase II (implementation), Phase III (final deliverables)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Modular approach - subteams for each aspect of the project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includes a month of testing the system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Finish before Spring Break - leaves time for Phase III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c4d7d4372_5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c4d7d4372_5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tasks necessary for getting approval and starting work on the project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c4d7d4372_5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c4d7d4372_5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 signal processing method to acquire vital sign information from signal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 this algorithm within the microcontroller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this algorithm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c4d7d4372_5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c4d7d4372_5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 the microcontroller to the mobile device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Ensure accurate data transfer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c4d7d4372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c4d7d4372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c4d7d4372_5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4c4d7d4372_5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c4d7d4372_5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c4d7d4372_5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c4d7d4372_5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c4d7d4372_5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c700fb13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c700fb13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c6fcb3e86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c6fcb3e86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c6fcb3e86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c6fcb3e86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c4d7d437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c4d7d437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Increase likelihood of detecting health problems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Audience: Probably just Dr. Zhang and her Grad Student(s)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From our proposal: “The purpose of this project is to design and build a prototype for a system that receives, processes, and transmits vital sign data to a mobile application to be displayed in real-time”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Develop a user friendly mobile application to display vital sign data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Cardiac events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Respiratory events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bafcb41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bafcb41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Audience: Dr. Zhang, maybe her Grad Student(s), maybe other students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call the person who’s vital sign is being measured “the patient”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“</a:t>
            </a:r>
            <a:r>
              <a:rPr lang="en">
                <a:solidFill>
                  <a:schemeClr val="dk1"/>
                </a:solidFill>
              </a:rPr>
              <a:t>non-contact vital sign acquisition system”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***maybe: → NAHOM: explain how our project is different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Dr. Zhang and her graduate students have received IRB approval for testing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bafcb41d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bafcb41d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https://www.telegraph.co.uk/technology/0/bluetooth-5-need-know-new-wireless-technology/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https://www.browserstack.com/live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bafcb41d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bafcb41d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c4d7d4372_3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c4d7d4372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1"/>
          <p:cNvSpPr/>
          <p:nvPr/>
        </p:nvSpPr>
        <p:spPr>
          <a:xfrm>
            <a:off x="-10650" y="319625"/>
            <a:ext cx="9165300" cy="823500"/>
          </a:xfrm>
          <a:prstGeom prst="rect">
            <a:avLst/>
          </a:prstGeom>
          <a:solidFill>
            <a:srgbClr val="00000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D28B90"/>
              </a:highlight>
            </a:endParaRPr>
          </a:p>
        </p:txBody>
      </p:sp>
      <p:pic>
        <p:nvPicPr>
          <p:cNvPr id="65" name="Google Shape;6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38325" y="319675"/>
            <a:ext cx="872176" cy="82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-10650" y="319625"/>
            <a:ext cx="9165300" cy="823500"/>
          </a:xfrm>
          <a:prstGeom prst="rect">
            <a:avLst/>
          </a:prstGeom>
          <a:solidFill>
            <a:srgbClr val="00000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D28B90"/>
              </a:highlight>
            </a:endParaRPr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38325" y="319675"/>
            <a:ext cx="872176" cy="82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-10650" y="319625"/>
            <a:ext cx="9165300" cy="823500"/>
          </a:xfrm>
          <a:prstGeom prst="rect">
            <a:avLst/>
          </a:prstGeom>
          <a:solidFill>
            <a:srgbClr val="00000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D28B90"/>
              </a:highlight>
            </a:endParaRPr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38325" y="319675"/>
            <a:ext cx="872176" cy="82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-10650" y="319625"/>
            <a:ext cx="9165300" cy="823500"/>
          </a:xfrm>
          <a:prstGeom prst="rect">
            <a:avLst/>
          </a:prstGeom>
          <a:solidFill>
            <a:srgbClr val="00000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D28B90"/>
              </a:highlight>
            </a:endParaRPr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38325" y="319675"/>
            <a:ext cx="872176" cy="82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6"/>
          <p:cNvSpPr/>
          <p:nvPr/>
        </p:nvSpPr>
        <p:spPr>
          <a:xfrm>
            <a:off x="-10650" y="319625"/>
            <a:ext cx="9165300" cy="823500"/>
          </a:xfrm>
          <a:prstGeom prst="rect">
            <a:avLst/>
          </a:prstGeom>
          <a:solidFill>
            <a:srgbClr val="00000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D28B90"/>
              </a:highlight>
            </a:endParaRPr>
          </a:p>
        </p:txBody>
      </p:sp>
      <p:pic>
        <p:nvPicPr>
          <p:cNvPr id="35" name="Google Shape;3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38325" y="319675"/>
            <a:ext cx="872176" cy="82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7"/>
          <p:cNvSpPr/>
          <p:nvPr/>
        </p:nvSpPr>
        <p:spPr>
          <a:xfrm>
            <a:off x="-10650" y="319625"/>
            <a:ext cx="9165300" cy="823500"/>
          </a:xfrm>
          <a:prstGeom prst="rect">
            <a:avLst/>
          </a:prstGeom>
          <a:solidFill>
            <a:srgbClr val="00000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D28B90"/>
              </a:highlight>
            </a:endParaRPr>
          </a:p>
        </p:txBody>
      </p:sp>
      <p:pic>
        <p:nvPicPr>
          <p:cNvPr id="41" name="Google Shape;4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38325" y="319675"/>
            <a:ext cx="872176" cy="82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-10650" y="319625"/>
            <a:ext cx="9165300" cy="823500"/>
          </a:xfrm>
          <a:prstGeom prst="rect">
            <a:avLst/>
          </a:prstGeom>
          <a:solidFill>
            <a:srgbClr val="00000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D28B90"/>
              </a:highlight>
            </a:endParaRPr>
          </a:p>
        </p:txBody>
      </p:sp>
      <p:pic>
        <p:nvPicPr>
          <p:cNvPr id="46" name="Google Shape;4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38325" y="319675"/>
            <a:ext cx="872176" cy="82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-10650" y="319625"/>
            <a:ext cx="9165300" cy="823500"/>
          </a:xfrm>
          <a:prstGeom prst="rect">
            <a:avLst/>
          </a:prstGeom>
          <a:solidFill>
            <a:srgbClr val="00000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D28B90"/>
              </a:highlight>
            </a:endParaRPr>
          </a:p>
        </p:txBody>
      </p:sp>
      <p:pic>
        <p:nvPicPr>
          <p:cNvPr id="54" name="Google Shape;5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38325" y="319675"/>
            <a:ext cx="872176" cy="82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-10650" y="319625"/>
            <a:ext cx="9165300" cy="823500"/>
          </a:xfrm>
          <a:prstGeom prst="rect">
            <a:avLst/>
          </a:prstGeom>
          <a:solidFill>
            <a:srgbClr val="00000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D28B90"/>
              </a:highlight>
            </a:endParaRPr>
          </a:p>
        </p:txBody>
      </p:sp>
      <p:pic>
        <p:nvPicPr>
          <p:cNvPr id="59" name="Google Shape;5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38325" y="319675"/>
            <a:ext cx="872176" cy="82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200"/>
            </a:lvl1pPr>
            <a:lvl2pPr lvl="1" algn="r">
              <a:buNone/>
              <a:defRPr sz="1200"/>
            </a:lvl2pPr>
            <a:lvl3pPr lvl="2" algn="r">
              <a:buNone/>
              <a:defRPr sz="1200"/>
            </a:lvl3pPr>
            <a:lvl4pPr lvl="3" algn="r">
              <a:buNone/>
              <a:defRPr sz="1200"/>
            </a:lvl4pPr>
            <a:lvl5pPr lvl="4" algn="r">
              <a:buNone/>
              <a:defRPr sz="1200"/>
            </a:lvl5pPr>
            <a:lvl6pPr lvl="5" algn="r">
              <a:buNone/>
              <a:defRPr sz="1200"/>
            </a:lvl6pPr>
            <a:lvl7pPr lvl="6" algn="r">
              <a:buNone/>
              <a:defRPr sz="1200"/>
            </a:lvl7pPr>
            <a:lvl8pPr lvl="7" algn="r">
              <a:buNone/>
              <a:defRPr sz="1200"/>
            </a:lvl8pPr>
            <a:lvl9pPr lvl="8" algn="r"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6.png"/><Relationship Id="rId8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2B2B6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354075" y="190375"/>
            <a:ext cx="2978100" cy="148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A5141E"/>
                </a:solidFill>
              </a:rPr>
              <a:t>MNCVSM</a:t>
            </a:r>
            <a:endParaRPr b="1" sz="4800">
              <a:solidFill>
                <a:srgbClr val="A5141E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301875" y="1564050"/>
            <a:ext cx="3082500" cy="33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D"/>
                </a:solidFill>
              </a:rPr>
              <a:t>Nydrel Jack</a:t>
            </a:r>
            <a:endParaRPr sz="1800">
              <a:solidFill>
                <a:srgbClr val="00000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D"/>
                </a:solidFill>
              </a:rPr>
              <a:t>Arianne Perez</a:t>
            </a:r>
            <a:endParaRPr sz="1800">
              <a:solidFill>
                <a:srgbClr val="00000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D"/>
                </a:solidFill>
              </a:rPr>
              <a:t>Chelsi Taylor</a:t>
            </a:r>
            <a:endParaRPr sz="1800">
              <a:solidFill>
                <a:srgbClr val="00000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D"/>
                </a:solidFill>
              </a:rPr>
              <a:t>Ethan Vargas</a:t>
            </a:r>
            <a:endParaRPr sz="1800">
              <a:solidFill>
                <a:srgbClr val="00000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D"/>
                </a:solidFill>
              </a:rPr>
              <a:t>Nathanael Williams</a:t>
            </a:r>
            <a:endParaRPr sz="1800">
              <a:solidFill>
                <a:srgbClr val="00000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D"/>
                </a:solidFill>
              </a:rPr>
              <a:t>Advisor: Dr. Ying Zhang</a:t>
            </a:r>
            <a:endParaRPr sz="1400">
              <a:solidFill>
                <a:srgbClr val="00000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D"/>
                </a:solidFill>
              </a:rPr>
              <a:t>Georgia Institute of Technology</a:t>
            </a:r>
            <a:endParaRPr sz="1400">
              <a:solidFill>
                <a:srgbClr val="00000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D"/>
                </a:solidFill>
              </a:rPr>
              <a:t>School of Electrical and Computer Engineering</a:t>
            </a:r>
            <a:endParaRPr sz="1400">
              <a:solidFill>
                <a:srgbClr val="00000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D"/>
                </a:solidFill>
              </a:rPr>
              <a:t>January 15, 2019</a:t>
            </a:r>
            <a:endParaRPr sz="1400">
              <a:solidFill>
                <a:srgbClr val="00000D"/>
              </a:solidFill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4959525" y="6544600"/>
            <a:ext cx="73428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3678100" y="-18650"/>
            <a:ext cx="5548800" cy="5222400"/>
          </a:xfrm>
          <a:prstGeom prst="rect">
            <a:avLst/>
          </a:prstGeom>
          <a:solidFill>
            <a:srgbClr val="00000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1750" y="236675"/>
            <a:ext cx="4903856" cy="462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Component Selection</a:t>
            </a:r>
            <a:endParaRPr/>
          </a:p>
        </p:txBody>
      </p:sp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STM32F373VCT6 Microcontroller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STM32F373VCT6 Microcontroller </a:t>
            </a:r>
            <a:r>
              <a:rPr lang="en"/>
              <a:t>Evaluation Board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SPBT3.0DP1 Bluetooth Classic </a:t>
            </a:r>
            <a:r>
              <a:rPr lang="en"/>
              <a:t>Module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SPBT3.0DP1 Bluetooth Classic Module Evaluation Board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CON-SMA-EDGE-S Jack Connector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CCSMA-MM-086-8 Coaxial Cable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132169 Coaxial Connector</a:t>
            </a:r>
            <a:endParaRPr u="sng"/>
          </a:p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580" y="1625000"/>
            <a:ext cx="1042665" cy="1059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3582" y="2937384"/>
            <a:ext cx="1042665" cy="1059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3582" y="3997102"/>
            <a:ext cx="1042665" cy="1059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8497" y="1246822"/>
            <a:ext cx="1042665" cy="1059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78490" y="3603498"/>
            <a:ext cx="1042665" cy="1059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06193" y="2554950"/>
            <a:ext cx="787257" cy="8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/>
        </p:nvSpPr>
        <p:spPr>
          <a:xfrm>
            <a:off x="311700" y="4663225"/>
            <a:ext cx="6938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source: www.digikey.com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Cost</a:t>
            </a:r>
            <a:endParaRPr/>
          </a:p>
        </p:txBody>
      </p:sp>
      <p:graphicFrame>
        <p:nvGraphicFramePr>
          <p:cNvPr id="171" name="Google Shape;171;p23"/>
          <p:cNvGraphicFramePr/>
          <p:nvPr/>
        </p:nvGraphicFramePr>
        <p:xfrm>
          <a:off x="311725" y="170582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{33A5B460-7B11-4178-9915-CF808FD8229F}</a:tableStyleId>
              </a:tblPr>
              <a:tblGrid>
                <a:gridCol w="4692225"/>
                <a:gridCol w="1276125"/>
                <a:gridCol w="1276125"/>
                <a:gridCol w="1276125"/>
              </a:tblGrid>
              <a:tr h="293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Product Description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B2B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Quantity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B2B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Unit Price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B2B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Cost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B2B6"/>
                    </a:solidFill>
                  </a:tcPr>
                </a:tc>
              </a:tr>
              <a:tr h="293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STM32F373VCT6 Microcontroller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$5.81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$5.81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STM32F373VCT6 Evaluation Board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$248.75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$248.75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SPBT3.0DP1 Bluetooth Classic Module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$14.10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$14.10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SPBT3.0DP1 Bluetooth Classic Module Evaluation Board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$47.25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$47.25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CON-SMA-EDGE-S Jack Connector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$1.74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$6.96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CCSMA-MM-086-8 Coaxial Cable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$10.68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$42.72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132169 Coaxial Connector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$5.76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$23.04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0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Total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$388.63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2" name="Google Shape;17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3" name="Google Shape;173;p23"/>
          <p:cNvSpPr txBox="1"/>
          <p:nvPr/>
        </p:nvSpPr>
        <p:spPr>
          <a:xfrm>
            <a:off x="311725" y="1233625"/>
            <a:ext cx="85206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b="1" lang="en"/>
              <a:t>Equipment Costs for Prototype</a:t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</a:t>
            </a:r>
            <a:r>
              <a:rPr lang="en"/>
              <a:t>Approach</a:t>
            </a:r>
            <a:endParaRPr/>
          </a:p>
        </p:txBody>
      </p:sp>
      <p:sp>
        <p:nvSpPr>
          <p:cNvPr id="179" name="Google Shape;17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0" name="Google Shape;180;p24"/>
          <p:cNvPicPr preferRelativeResize="0"/>
          <p:nvPr/>
        </p:nvPicPr>
        <p:blipFill rotWithShape="1">
          <a:blip r:embed="rId3">
            <a:alphaModFix/>
          </a:blip>
          <a:srcRect b="0" l="21929" r="0" t="0"/>
          <a:stretch/>
        </p:blipFill>
        <p:spPr>
          <a:xfrm>
            <a:off x="4585775" y="1360075"/>
            <a:ext cx="4029625" cy="335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 txBox="1"/>
          <p:nvPr>
            <p:ph idx="1" type="body"/>
          </p:nvPr>
        </p:nvSpPr>
        <p:spPr>
          <a:xfrm>
            <a:off x="311700" y="1246825"/>
            <a:ext cx="739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Signal processing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Wireless communication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Mobile application development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SzPts val="1800"/>
              <a:buAutoNum type="arabicPeriod"/>
            </a:pPr>
            <a:r>
              <a:rPr lang="en"/>
              <a:t>User interface implementation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Demonstration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87" name="Google Shape;1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9392" y="1292398"/>
            <a:ext cx="1425176" cy="291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2101" y="1292410"/>
            <a:ext cx="1425147" cy="2919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3150" y="1246925"/>
            <a:ext cx="1578730" cy="301058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/>
          <p:nvPr/>
        </p:nvSpPr>
        <p:spPr>
          <a:xfrm>
            <a:off x="1018664" y="4316125"/>
            <a:ext cx="19077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Navigation of mobile application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5"/>
          <p:cNvSpPr txBox="1"/>
          <p:nvPr/>
        </p:nvSpPr>
        <p:spPr>
          <a:xfrm>
            <a:off x="3618139" y="4316125"/>
            <a:ext cx="19077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Real-time display of vital signs</a:t>
            </a:r>
            <a:endParaRPr sz="1600"/>
          </a:p>
        </p:txBody>
      </p:sp>
      <p:sp>
        <p:nvSpPr>
          <p:cNvPr id="192" name="Google Shape;192;p25"/>
          <p:cNvSpPr txBox="1"/>
          <p:nvPr/>
        </p:nvSpPr>
        <p:spPr>
          <a:xfrm>
            <a:off x="6140825" y="4316125"/>
            <a:ext cx="19077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Graphs of vital sign history</a:t>
            </a:r>
            <a:endParaRPr sz="1600"/>
          </a:p>
        </p:txBody>
      </p:sp>
      <p:sp>
        <p:nvSpPr>
          <p:cNvPr id="193" name="Google Shape;19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Status</a:t>
            </a:r>
            <a:endParaRPr/>
          </a:p>
        </p:txBody>
      </p:sp>
      <p:sp>
        <p:nvSpPr>
          <p:cNvPr id="199" name="Google Shape;199;p26"/>
          <p:cNvSpPr txBox="1"/>
          <p:nvPr>
            <p:ph idx="1" type="body"/>
          </p:nvPr>
        </p:nvSpPr>
        <p:spPr>
          <a:xfrm>
            <a:off x="311700" y="1246825"/>
            <a:ext cx="6938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Product Selection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Microcontroller (STMicroelectronics </a:t>
            </a:r>
            <a:r>
              <a:rPr lang="en">
                <a:solidFill>
                  <a:schemeClr val="dk1"/>
                </a:solidFill>
              </a:rPr>
              <a:t>STM32F373VCT6 Microcontroller)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Bluetooth module (STMicroelectronics SPBT3.0DP1 Bluetooth Classic)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Android version (Android version 5.0)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Screen layouts for user interface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Researched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Digital Signal Processing Methods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Wireless Communication Protocols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Remaining Decisions</a:t>
            </a:r>
            <a:endParaRPr/>
          </a:p>
        </p:txBody>
      </p:sp>
      <p:sp>
        <p:nvSpPr>
          <p:cNvPr id="200" name="Google Shape;20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26"/>
          <p:cNvSpPr txBox="1"/>
          <p:nvPr/>
        </p:nvSpPr>
        <p:spPr>
          <a:xfrm>
            <a:off x="311700" y="4663225"/>
            <a:ext cx="6938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source: www.cnet.com/pictures/</a:t>
            </a:r>
            <a:endParaRPr/>
          </a:p>
        </p:txBody>
      </p:sp>
      <p:pic>
        <p:nvPicPr>
          <p:cNvPr id="202" name="Google Shape;20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435" y="2679938"/>
            <a:ext cx="3522451" cy="198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D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Schedule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 Schedule</a:t>
            </a:r>
            <a:endParaRPr/>
          </a:p>
        </p:txBody>
      </p:sp>
      <p:sp>
        <p:nvSpPr>
          <p:cNvPr id="213" name="Google Shape;21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4" name="Google Shape;21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08483"/>
            <a:ext cx="9144000" cy="1863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Preliminary Tasks</a:t>
            </a:r>
            <a:endParaRPr/>
          </a:p>
        </p:txBody>
      </p:sp>
      <p:sp>
        <p:nvSpPr>
          <p:cNvPr id="220" name="Google Shape;22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1" name="Google Shape;22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35450"/>
            <a:ext cx="9144001" cy="203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Acquisition and Signal Processing</a:t>
            </a:r>
            <a:endParaRPr/>
          </a:p>
        </p:txBody>
      </p:sp>
      <p:sp>
        <p:nvSpPr>
          <p:cNvPr id="227" name="Google Shape;22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8" name="Google Shape;22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75700"/>
            <a:ext cx="9144002" cy="212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Wireless Communication</a:t>
            </a:r>
            <a:endParaRPr/>
          </a:p>
        </p:txBody>
      </p:sp>
      <p:sp>
        <p:nvSpPr>
          <p:cNvPr id="234" name="Google Shape;23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5" name="Google Shape;23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17925"/>
            <a:ext cx="9144000" cy="204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D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idx="4294967295" type="ctrTitle"/>
          </p:nvPr>
        </p:nvSpPr>
        <p:spPr>
          <a:xfrm>
            <a:off x="311708" y="2008350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What is </a:t>
            </a:r>
            <a:r>
              <a:rPr b="1" lang="en" sz="5200">
                <a:solidFill>
                  <a:srgbClr val="A5141E"/>
                </a:solidFill>
              </a:rPr>
              <a:t>MNCVSM</a:t>
            </a:r>
            <a:r>
              <a:rPr lang="en" sz="5200"/>
              <a:t>?</a:t>
            </a:r>
            <a:endParaRPr sz="3000"/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Application</a:t>
            </a:r>
            <a:endParaRPr/>
          </a:p>
        </p:txBody>
      </p:sp>
      <p:sp>
        <p:nvSpPr>
          <p:cNvPr id="241" name="Google Shape;24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2" name="Google Shape;24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98428"/>
            <a:ext cx="9144000" cy="3464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</a:t>
            </a:r>
            <a:endParaRPr/>
          </a:p>
        </p:txBody>
      </p:sp>
      <p:sp>
        <p:nvSpPr>
          <p:cNvPr id="248" name="Google Shape;24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9" name="Google Shape;24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27607"/>
            <a:ext cx="9143998" cy="1425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Deliverables</a:t>
            </a:r>
            <a:endParaRPr/>
          </a:p>
        </p:txBody>
      </p:sp>
      <p:sp>
        <p:nvSpPr>
          <p:cNvPr id="255" name="Google Shape;25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6" name="Google Shape;256;p34"/>
          <p:cNvPicPr preferRelativeResize="0"/>
          <p:nvPr/>
        </p:nvPicPr>
        <p:blipFill rotWithShape="1">
          <a:blip r:embed="rId3">
            <a:alphaModFix/>
          </a:blip>
          <a:srcRect b="0" l="0" r="5829" t="0"/>
          <a:stretch/>
        </p:blipFill>
        <p:spPr>
          <a:xfrm>
            <a:off x="0" y="1580550"/>
            <a:ext cx="9144000" cy="2675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2B2B6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/>
          <p:nvPr>
            <p:ph idx="4294967295" type="body"/>
          </p:nvPr>
        </p:nvSpPr>
        <p:spPr>
          <a:xfrm>
            <a:off x="0" y="863550"/>
            <a:ext cx="36930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/>
              <a:t>Thank you</a:t>
            </a:r>
            <a:endParaRPr sz="4800"/>
          </a:p>
        </p:txBody>
      </p:sp>
      <p:sp>
        <p:nvSpPr>
          <p:cNvPr id="262" name="Google Shape;262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35"/>
          <p:cNvSpPr/>
          <p:nvPr/>
        </p:nvSpPr>
        <p:spPr>
          <a:xfrm>
            <a:off x="3678100" y="-18650"/>
            <a:ext cx="5548800" cy="5222400"/>
          </a:xfrm>
          <a:prstGeom prst="rect">
            <a:avLst/>
          </a:prstGeom>
          <a:solidFill>
            <a:srgbClr val="00000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1750" y="236675"/>
            <a:ext cx="4903856" cy="462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363800" y="314550"/>
            <a:ext cx="4585800" cy="45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A5141E"/>
                </a:solidFill>
              </a:rPr>
              <a:t>M</a:t>
            </a:r>
            <a:r>
              <a:rPr lang="en" sz="4800"/>
              <a:t>obile 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A5141E"/>
                </a:solidFill>
              </a:rPr>
              <a:t>N</a:t>
            </a:r>
            <a:r>
              <a:rPr lang="en" sz="4800"/>
              <a:t>on-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A5141E"/>
                </a:solidFill>
              </a:rPr>
              <a:t>C</a:t>
            </a:r>
            <a:r>
              <a:rPr lang="en" sz="4800"/>
              <a:t>ontact 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A5141E"/>
                </a:solidFill>
              </a:rPr>
              <a:t>V</a:t>
            </a:r>
            <a:r>
              <a:rPr lang="en" sz="4800"/>
              <a:t>ital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A5141E"/>
                </a:solidFill>
              </a:rPr>
              <a:t>S</a:t>
            </a:r>
            <a:r>
              <a:rPr lang="en" sz="4800"/>
              <a:t>ign 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A5141E"/>
                </a:solidFill>
              </a:rPr>
              <a:t>M</a:t>
            </a:r>
            <a:r>
              <a:rPr lang="en" sz="4800"/>
              <a:t>onitoring</a:t>
            </a:r>
            <a:endParaRPr sz="4800"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0501" y="375013"/>
            <a:ext cx="3692125" cy="348577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4876563" y="3726925"/>
            <a:ext cx="30000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A5141E"/>
                </a:solidFill>
              </a:rPr>
              <a:t>MNCVSM</a:t>
            </a:r>
            <a:endParaRPr>
              <a:solidFill>
                <a:srgbClr val="A5141E"/>
              </a:solidFill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9600" y="-12462"/>
            <a:ext cx="5474399" cy="516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Over 450,000 deaths could be prevented with continuous health monitoring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Current health monitoring systems may: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Require medical professionals for accurate measurements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Require physical contact with the user that confines the user to one area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Require active effort from the user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Provide non-continuous monitoring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ecg accessories"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9250" y="3443350"/>
            <a:ext cx="1496800" cy="149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155575" y="4651525"/>
            <a:ext cx="5406000" cy="4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 txBox="1"/>
          <p:nvPr/>
        </p:nvSpPr>
        <p:spPr>
          <a:xfrm>
            <a:off x="311700" y="4663225"/>
            <a:ext cx="6938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source: </a:t>
            </a:r>
            <a:r>
              <a:rPr lang="en">
                <a:solidFill>
                  <a:schemeClr val="dk1"/>
                </a:solidFill>
              </a:rPr>
              <a:t>www.moduldiagram.com/ecg-accessories/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Continuously process and transmit vital sign data </a:t>
            </a:r>
            <a:r>
              <a:rPr lang="en">
                <a:solidFill>
                  <a:schemeClr val="dk1"/>
                </a:solidFill>
              </a:rPr>
              <a:t>(heart and respiratory rate) </a:t>
            </a:r>
            <a:r>
              <a:rPr lang="en"/>
              <a:t>to a mobile device in real-time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Display vital sign data in a user-friendly mobile application</a:t>
            </a:r>
            <a:r>
              <a:rPr lang="en"/>
              <a:t> </a:t>
            </a:r>
            <a:r>
              <a:rPr lang="en">
                <a:solidFill>
                  <a:schemeClr val="dk1"/>
                </a:solidFill>
              </a:rPr>
              <a:t>d</a:t>
            </a:r>
            <a:r>
              <a:rPr lang="en">
                <a:solidFill>
                  <a:schemeClr val="dk1"/>
                </a:solidFill>
              </a:rPr>
              <a:t>esigned for</a:t>
            </a:r>
            <a:r>
              <a:rPr lang="en">
                <a:solidFill>
                  <a:schemeClr val="dk1"/>
                </a:solidFill>
              </a:rPr>
              <a:t> both medically and non-medically trained individuals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Minimize amount of integrated technology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7673" y="2905247"/>
            <a:ext cx="998574" cy="204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Non-Contact Vital Sign Acquisition</a:t>
            </a:r>
            <a:endParaRPr/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Receives signal using Doppler radar-based technology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Builds off of Dr. Zhang’s research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contact with the patient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Continuously monitors heart and respiratory rate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Approved for testing by IRB</a:t>
            </a:r>
            <a:endParaRPr/>
          </a:p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5124" y="2272874"/>
            <a:ext cx="2795175" cy="184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311700" y="4663225"/>
            <a:ext cx="6938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source: </a:t>
            </a:r>
            <a:r>
              <a:rPr lang="en">
                <a:solidFill>
                  <a:schemeClr val="dk1"/>
                </a:solidFill>
              </a:rPr>
              <a:t>Dr. Zhang’s 2018 Journal Article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Needs</a:t>
            </a:r>
            <a:endParaRPr/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Analog-to-Digital converter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M</a:t>
            </a:r>
            <a:r>
              <a:rPr lang="en" sz="1800">
                <a:solidFill>
                  <a:schemeClr val="dk1"/>
                </a:solidFill>
              </a:rPr>
              <a:t>icrocontroller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UART connection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Bluetooth module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Mobile device</a:t>
            </a:r>
            <a:endParaRPr/>
          </a:p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6825" y="2426825"/>
            <a:ext cx="3108971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9300" y="2445925"/>
            <a:ext cx="234315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/>
          <p:nvPr/>
        </p:nvSpPr>
        <p:spPr>
          <a:xfrm>
            <a:off x="4453975" y="1550588"/>
            <a:ext cx="1616782" cy="476744"/>
          </a:xfrm>
          <a:custGeom>
            <a:rect b="b" l="l" r="r" t="t"/>
            <a:pathLst>
              <a:path extrusionOk="0" h="33298" w="88120">
                <a:moveTo>
                  <a:pt x="0" y="32541"/>
                </a:moveTo>
                <a:cubicBezTo>
                  <a:pt x="2080" y="27120"/>
                  <a:pt x="8320" y="-110"/>
                  <a:pt x="12480" y="16"/>
                </a:cubicBezTo>
                <a:cubicBezTo>
                  <a:pt x="16640" y="142"/>
                  <a:pt x="20171" y="33298"/>
                  <a:pt x="24961" y="33298"/>
                </a:cubicBezTo>
                <a:cubicBezTo>
                  <a:pt x="29752" y="33298"/>
                  <a:pt x="36433" y="142"/>
                  <a:pt x="41223" y="16"/>
                </a:cubicBezTo>
                <a:cubicBezTo>
                  <a:pt x="46014" y="-110"/>
                  <a:pt x="49544" y="32478"/>
                  <a:pt x="53704" y="32541"/>
                </a:cubicBezTo>
                <a:cubicBezTo>
                  <a:pt x="57864" y="32604"/>
                  <a:pt x="62087" y="394"/>
                  <a:pt x="66184" y="394"/>
                </a:cubicBezTo>
                <a:cubicBezTo>
                  <a:pt x="70281" y="394"/>
                  <a:pt x="74631" y="29768"/>
                  <a:pt x="78287" y="32541"/>
                </a:cubicBezTo>
                <a:cubicBezTo>
                  <a:pt x="81943" y="35315"/>
                  <a:pt x="86481" y="19619"/>
                  <a:pt x="88120" y="17035"/>
                </a:cubicBezTo>
              </a:path>
            </a:pathLst>
          </a:custGeom>
          <a:noFill/>
          <a:ln cap="flat" cmpd="sng" w="7620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29" name="Google Shape;129;p19"/>
          <p:cNvCxnSpPr/>
          <p:nvPr/>
        </p:nvCxnSpPr>
        <p:spPr>
          <a:xfrm>
            <a:off x="6231500" y="1722263"/>
            <a:ext cx="283800" cy="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0" name="Google Shape;130;p19"/>
          <p:cNvSpPr/>
          <p:nvPr/>
        </p:nvSpPr>
        <p:spPr>
          <a:xfrm>
            <a:off x="6676050" y="1550588"/>
            <a:ext cx="1616758" cy="476750"/>
          </a:xfrm>
          <a:custGeom>
            <a:rect b="b" l="l" r="r" t="t"/>
            <a:pathLst>
              <a:path extrusionOk="0" h="33281" w="74505">
                <a:moveTo>
                  <a:pt x="0" y="33281"/>
                </a:moveTo>
                <a:lnTo>
                  <a:pt x="0" y="26852"/>
                </a:lnTo>
                <a:lnTo>
                  <a:pt x="0" y="0"/>
                </a:lnTo>
                <a:lnTo>
                  <a:pt x="14750" y="0"/>
                </a:lnTo>
                <a:lnTo>
                  <a:pt x="14750" y="33281"/>
                </a:lnTo>
                <a:lnTo>
                  <a:pt x="28743" y="33281"/>
                </a:lnTo>
                <a:lnTo>
                  <a:pt x="28743" y="1134"/>
                </a:lnTo>
                <a:lnTo>
                  <a:pt x="40845" y="1134"/>
                </a:lnTo>
                <a:lnTo>
                  <a:pt x="40845" y="33281"/>
                </a:lnTo>
                <a:lnTo>
                  <a:pt x="53704" y="33281"/>
                </a:lnTo>
                <a:lnTo>
                  <a:pt x="53704" y="756"/>
                </a:lnTo>
                <a:lnTo>
                  <a:pt x="65428" y="756"/>
                </a:lnTo>
                <a:lnTo>
                  <a:pt x="65428" y="32903"/>
                </a:lnTo>
                <a:lnTo>
                  <a:pt x="74505" y="32903"/>
                </a:lnTo>
                <a:lnTo>
                  <a:pt x="74505" y="17019"/>
                </a:lnTo>
              </a:path>
            </a:pathLst>
          </a:custGeom>
          <a:noFill/>
          <a:ln cap="flat" cmpd="sng" w="7620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Google Shape;131;p19"/>
          <p:cNvSpPr txBox="1"/>
          <p:nvPr/>
        </p:nvSpPr>
        <p:spPr>
          <a:xfrm>
            <a:off x="311700" y="4510825"/>
            <a:ext cx="6938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r>
              <a:rPr lang="en"/>
              <a:t>luetooth i</a:t>
            </a:r>
            <a:r>
              <a:rPr lang="en"/>
              <a:t>mage source: www.telegraph.co.uk/technology/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Devices image: www.broswerstack.com/live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</a:t>
            </a:r>
            <a:r>
              <a:rPr lang="en"/>
              <a:t>Specifications</a:t>
            </a:r>
            <a:endParaRPr/>
          </a:p>
        </p:txBody>
      </p:sp>
      <p:graphicFrame>
        <p:nvGraphicFramePr>
          <p:cNvPr id="137" name="Google Shape;137;p20"/>
          <p:cNvGraphicFramePr/>
          <p:nvPr/>
        </p:nvGraphicFramePr>
        <p:xfrm>
          <a:off x="311696" y="180572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{33A5B460-7B11-4178-9915-CF808FD8229F}</a:tableStyleId>
              </a:tblPr>
              <a:tblGrid>
                <a:gridCol w="1965950"/>
                <a:gridCol w="1965950"/>
              </a:tblGrid>
              <a:tr h="20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Feature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B2B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Specification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B2B6"/>
                    </a:solidFill>
                  </a:tcPr>
                </a:tc>
              </a:tr>
              <a:tr h="20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SPI Data Rate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≥</a:t>
                      </a:r>
                      <a:r>
                        <a:rPr lang="en"/>
                        <a:t> 24 kB/s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5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Data Processing Ability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dedicated floating-point unit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Power Supply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 5.0 V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5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Size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 specific size; should be considered portable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8" name="Google Shape;138;p20"/>
          <p:cNvSpPr txBox="1"/>
          <p:nvPr/>
        </p:nvSpPr>
        <p:spPr>
          <a:xfrm>
            <a:off x="311750" y="1333525"/>
            <a:ext cx="39318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b="1" lang="en"/>
              <a:t>Microcontroller Unit Specifications</a:t>
            </a:r>
            <a:endParaRPr b="1"/>
          </a:p>
        </p:txBody>
      </p:sp>
      <p:graphicFrame>
        <p:nvGraphicFramePr>
          <p:cNvPr id="139" name="Google Shape;139;p20"/>
          <p:cNvGraphicFramePr/>
          <p:nvPr/>
        </p:nvGraphicFramePr>
        <p:xfrm>
          <a:off x="4900392" y="180572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{33A5B460-7B11-4178-9915-CF808FD8229F}</a:tableStyleId>
              </a:tblPr>
              <a:tblGrid>
                <a:gridCol w="1841425"/>
                <a:gridCol w="2090475"/>
              </a:tblGrid>
              <a:tr h="265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Feature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B2B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Specification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B2B6"/>
                    </a:solidFill>
                  </a:tcPr>
                </a:tc>
              </a:tr>
              <a:tr h="225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Bit Resolution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≥</a:t>
                      </a:r>
                      <a:r>
                        <a:rPr lang="en"/>
                        <a:t> 16 bits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2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Number of Channels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 channels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Sampling Rate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≥</a:t>
                      </a:r>
                      <a:r>
                        <a:rPr lang="en"/>
                        <a:t> 1000 samples/channel/second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0" name="Google Shape;140;p20"/>
          <p:cNvSpPr txBox="1"/>
          <p:nvPr/>
        </p:nvSpPr>
        <p:spPr>
          <a:xfrm>
            <a:off x="4900450" y="1333525"/>
            <a:ext cx="39318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b="1" lang="en"/>
              <a:t>ADC Specifications</a:t>
            </a:r>
            <a:endParaRPr b="1"/>
          </a:p>
        </p:txBody>
      </p:sp>
      <p:sp>
        <p:nvSpPr>
          <p:cNvPr id="141" name="Google Shape;14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</a:t>
            </a:r>
            <a:r>
              <a:rPr lang="en"/>
              <a:t>Specifications</a:t>
            </a:r>
            <a:endParaRPr/>
          </a:p>
        </p:txBody>
      </p:sp>
      <p:graphicFrame>
        <p:nvGraphicFramePr>
          <p:cNvPr id="147" name="Google Shape;147;p21"/>
          <p:cNvGraphicFramePr/>
          <p:nvPr/>
        </p:nvGraphicFramePr>
        <p:xfrm>
          <a:off x="311696" y="180572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{33A5B460-7B11-4178-9915-CF808FD8229F}</a:tableStyleId>
              </a:tblPr>
              <a:tblGrid>
                <a:gridCol w="1965950"/>
                <a:gridCol w="1965950"/>
              </a:tblGrid>
              <a:tr h="72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Feature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B2B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Specification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B2B6"/>
                    </a:solidFill>
                  </a:tcPr>
                </a:tc>
              </a:tr>
              <a:tr h="72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Data Throughput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≥</a:t>
                      </a:r>
                      <a:r>
                        <a:rPr lang="en"/>
                        <a:t> 1 Mbps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Inter-device Range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≥</a:t>
                      </a:r>
                      <a:r>
                        <a:rPr lang="en"/>
                        <a:t> 20 meters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Bandwidth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2.4 GHz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Power Supply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 5.0 V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Peak Power Consumption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≤</a:t>
                      </a:r>
                      <a:r>
                        <a:rPr lang="en"/>
                        <a:t> 80 mW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5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Size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should be no larger than a standard evaluation board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8" name="Google Shape;148;p21"/>
          <p:cNvSpPr txBox="1"/>
          <p:nvPr/>
        </p:nvSpPr>
        <p:spPr>
          <a:xfrm>
            <a:off x="311750" y="1333525"/>
            <a:ext cx="39318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b="1" lang="en"/>
              <a:t>Bluetooth Module Specifications</a:t>
            </a:r>
            <a:endParaRPr b="1"/>
          </a:p>
        </p:txBody>
      </p:sp>
      <p:graphicFrame>
        <p:nvGraphicFramePr>
          <p:cNvPr id="149" name="Google Shape;149;p21"/>
          <p:cNvGraphicFramePr/>
          <p:nvPr/>
        </p:nvGraphicFramePr>
        <p:xfrm>
          <a:off x="4900408" y="180572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{33A5B460-7B11-4178-9915-CF808FD8229F}</a:tableStyleId>
              </a:tblPr>
              <a:tblGrid>
                <a:gridCol w="1965950"/>
                <a:gridCol w="1965950"/>
              </a:tblGrid>
              <a:tr h="206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Feature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B2B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Specification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B2B6"/>
                    </a:solidFill>
                  </a:tcPr>
                </a:tc>
              </a:tr>
              <a:tr h="206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Operating System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Android 5.0 or greater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Wireless Communication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Bluetooth capable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Display and Plotting Ability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real-time plotting of analyzed data</a:t>
                      </a:r>
                      <a:endParaRPr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0" name="Google Shape;150;p21"/>
          <p:cNvSpPr txBox="1"/>
          <p:nvPr/>
        </p:nvSpPr>
        <p:spPr>
          <a:xfrm>
            <a:off x="4470400" y="1333525"/>
            <a:ext cx="47919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b="1" lang="en"/>
              <a:t>Mobile Application and Device Specifications</a:t>
            </a:r>
            <a:endParaRPr b="1"/>
          </a:p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